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8" r:id="rId1"/>
  </p:sldMasterIdLst>
  <p:sldIdLst>
    <p:sldId id="256" r:id="rId2"/>
    <p:sldId id="257" r:id="rId3"/>
    <p:sldId id="258" r:id="rId4"/>
    <p:sldId id="259" r:id="rId5"/>
    <p:sldId id="260" r:id="rId6"/>
    <p:sldId id="265" r:id="rId7"/>
    <p:sldId id="261" r:id="rId8"/>
    <p:sldId id="267" r:id="rId9"/>
    <p:sldId id="262" r:id="rId10"/>
    <p:sldId id="263" r:id="rId11"/>
    <p:sldId id="266"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0" autoAdjust="0"/>
    <p:restoredTop sz="94660"/>
  </p:normalViewPr>
  <p:slideViewPr>
    <p:cSldViewPr snapToGrid="0">
      <p:cViewPr varScale="1">
        <p:scale>
          <a:sx n="67" d="100"/>
          <a:sy n="67" d="100"/>
        </p:scale>
        <p:origin x="7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2/1/2019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2315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349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750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11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2/1/2019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3458549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56191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990520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4356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3482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2/1/2019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3926481"/>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2/1/2019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9611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2/1/2019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527298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21B3A-84EB-4D69-A14A-578A2265DBDF}"/>
              </a:ext>
            </a:extLst>
          </p:cNvPr>
          <p:cNvSpPr>
            <a:spLocks noGrp="1"/>
          </p:cNvSpPr>
          <p:nvPr>
            <p:ph type="ctrTitle"/>
          </p:nvPr>
        </p:nvSpPr>
        <p:spPr/>
        <p:txBody>
          <a:bodyPr/>
          <a:lstStyle/>
          <a:p>
            <a:r>
              <a:rPr lang="en-US" altLang="zh-CN" sz="6000" dirty="0"/>
              <a:t>CS 4460</a:t>
            </a:r>
            <a:br>
              <a:rPr lang="en-US" altLang="zh-CN" sz="6000" dirty="0"/>
            </a:br>
            <a:r>
              <a:rPr lang="en-US" altLang="zh-CN" sz="6000" dirty="0"/>
              <a:t>Info Vis</a:t>
            </a:r>
            <a:br>
              <a:rPr lang="en-US" altLang="zh-CN" sz="6000" dirty="0"/>
            </a:br>
            <a:r>
              <a:rPr lang="en-US" altLang="zh-CN" sz="6000" dirty="0"/>
              <a:t>Readings</a:t>
            </a:r>
            <a:endParaRPr lang="zh-CN" altLang="en-US" sz="6000" dirty="0"/>
          </a:p>
        </p:txBody>
      </p:sp>
      <p:sp>
        <p:nvSpPr>
          <p:cNvPr id="3" name="副标题 2">
            <a:extLst>
              <a:ext uri="{FF2B5EF4-FFF2-40B4-BE49-F238E27FC236}">
                <a16:creationId xmlns:a16="http://schemas.microsoft.com/office/drawing/2014/main" id="{8E775451-662D-4D4C-AE94-1527471DD9A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43483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90DF4-2656-4F10-81E1-B37E28713932}"/>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sp>
        <p:nvSpPr>
          <p:cNvPr id="3" name="内容占位符 2">
            <a:extLst>
              <a:ext uri="{FF2B5EF4-FFF2-40B4-BE49-F238E27FC236}">
                <a16:creationId xmlns:a16="http://schemas.microsoft.com/office/drawing/2014/main" id="{517566C0-62C6-4C1D-8746-25A2B78C8943}"/>
              </a:ext>
            </a:extLst>
          </p:cNvPr>
          <p:cNvSpPr>
            <a:spLocks noGrp="1"/>
          </p:cNvSpPr>
          <p:nvPr>
            <p:ph idx="1"/>
          </p:nvPr>
        </p:nvSpPr>
        <p:spPr>
          <a:xfrm>
            <a:off x="1251678" y="1990726"/>
            <a:ext cx="4219575" cy="3593591"/>
          </a:xfrm>
        </p:spPr>
        <p:txBody>
          <a:bodyPr/>
          <a:lstStyle/>
          <a:p>
            <a:pPr algn="just"/>
            <a:r>
              <a:rPr lang="en-US" altLang="zh-CN" dirty="0"/>
              <a:t>Data voyager</a:t>
            </a:r>
          </a:p>
          <a:p>
            <a:pPr lvl="1" algn="just"/>
            <a:r>
              <a:rPr lang="en-US" altLang="zh-CN" dirty="0"/>
              <a:t>Choose a pivot view and it makes suggestion about related views that you may what to look at.</a:t>
            </a:r>
          </a:p>
          <a:p>
            <a:pPr lvl="1" algn="just"/>
            <a:r>
              <a:rPr lang="en-US" altLang="zh-CN" dirty="0"/>
              <a:t>Helps accelerate exploration a lot. </a:t>
            </a:r>
          </a:p>
          <a:p>
            <a:pPr lvl="1" algn="just"/>
            <a:r>
              <a:rPr lang="en-US" altLang="zh-CN" dirty="0"/>
              <a:t>Teach people what fields to include in order to see a specific aspect of the dataset.</a:t>
            </a:r>
          </a:p>
          <a:p>
            <a:pPr lvl="1" algn="just"/>
            <a:r>
              <a:rPr lang="en-US" altLang="zh-CN" dirty="0"/>
              <a:t>Have to balance automation and user control.</a:t>
            </a:r>
            <a:endParaRPr lang="zh-CN" altLang="en-US" dirty="0"/>
          </a:p>
        </p:txBody>
      </p:sp>
      <p:pic>
        <p:nvPicPr>
          <p:cNvPr id="5" name="图片 4">
            <a:extLst>
              <a:ext uri="{FF2B5EF4-FFF2-40B4-BE49-F238E27FC236}">
                <a16:creationId xmlns:a16="http://schemas.microsoft.com/office/drawing/2014/main" id="{C70F7566-82E6-4A82-BB56-A59D848D9B5D}"/>
              </a:ext>
            </a:extLst>
          </p:cNvPr>
          <p:cNvPicPr>
            <a:picLocks noChangeAspect="1"/>
          </p:cNvPicPr>
          <p:nvPr/>
        </p:nvPicPr>
        <p:blipFill rotWithShape="1">
          <a:blip r:embed="rId2"/>
          <a:srcRect l="10094" t="13056" r="9974" b="12917"/>
          <a:stretch/>
        </p:blipFill>
        <p:spPr>
          <a:xfrm>
            <a:off x="5791199" y="1497139"/>
            <a:ext cx="5884311" cy="4087177"/>
          </a:xfrm>
          <a:prstGeom prst="rect">
            <a:avLst/>
          </a:prstGeom>
        </p:spPr>
      </p:pic>
    </p:spTree>
    <p:extLst>
      <p:ext uri="{BB962C8B-B14F-4D97-AF65-F5344CB8AC3E}">
        <p14:creationId xmlns:p14="http://schemas.microsoft.com/office/powerpoint/2010/main" val="149618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03B0D-C7B3-409B-B5D0-DFB6B40F8C54}"/>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sp>
        <p:nvSpPr>
          <p:cNvPr id="3" name="内容占位符 2">
            <a:extLst>
              <a:ext uri="{FF2B5EF4-FFF2-40B4-BE49-F238E27FC236}">
                <a16:creationId xmlns:a16="http://schemas.microsoft.com/office/drawing/2014/main" id="{B9D00A78-53D7-453E-A02E-D50F50BCD40F}"/>
              </a:ext>
            </a:extLst>
          </p:cNvPr>
          <p:cNvSpPr>
            <a:spLocks noGrp="1"/>
          </p:cNvSpPr>
          <p:nvPr>
            <p:ph idx="1"/>
          </p:nvPr>
        </p:nvSpPr>
        <p:spPr>
          <a:xfrm>
            <a:off x="1251678" y="1874517"/>
            <a:ext cx="10178322" cy="3593591"/>
          </a:xfrm>
        </p:spPr>
        <p:txBody>
          <a:bodyPr/>
          <a:lstStyle/>
          <a:p>
            <a:r>
              <a:rPr lang="en-US" altLang="zh-CN" dirty="0"/>
              <a:t>Balancing Automation and User Control</a:t>
            </a:r>
          </a:p>
          <a:p>
            <a:pPr lvl="1"/>
            <a:r>
              <a:rPr lang="en-US" altLang="zh-CN" dirty="0"/>
              <a:t>Loss of critical engagement and domain expertise</a:t>
            </a:r>
          </a:p>
          <a:p>
            <a:pPr lvl="1"/>
            <a:r>
              <a:rPr lang="en-US" altLang="zh-CN" dirty="0"/>
              <a:t>Sometimes too much user control has the weakness of cognitive biases. Lack of global context -&gt; overweight local information</a:t>
            </a:r>
          </a:p>
          <a:p>
            <a:pPr lvl="1"/>
            <a:r>
              <a:rPr lang="en-US" altLang="zh-CN" dirty="0"/>
              <a:t>Strategy: shared </a:t>
            </a:r>
            <a:r>
              <a:rPr lang="en-US" altLang="zh-CN" dirty="0" err="1"/>
              <a:t>representiations</a:t>
            </a:r>
            <a:r>
              <a:rPr lang="en-US" altLang="zh-CN" dirty="0"/>
              <a:t> &amp; actions.</a:t>
            </a:r>
            <a:endParaRPr lang="zh-CN" altLang="en-US" dirty="0"/>
          </a:p>
        </p:txBody>
      </p:sp>
      <p:pic>
        <p:nvPicPr>
          <p:cNvPr id="5" name="图片 4">
            <a:extLst>
              <a:ext uri="{FF2B5EF4-FFF2-40B4-BE49-F238E27FC236}">
                <a16:creationId xmlns:a16="http://schemas.microsoft.com/office/drawing/2014/main" id="{8AA865FD-CC92-4D94-ADCE-1ABEDAD5E7AF}"/>
              </a:ext>
            </a:extLst>
          </p:cNvPr>
          <p:cNvPicPr>
            <a:picLocks noChangeAspect="1"/>
          </p:cNvPicPr>
          <p:nvPr/>
        </p:nvPicPr>
        <p:blipFill rotWithShape="1">
          <a:blip r:embed="rId2"/>
          <a:srcRect t="35139" b="35416"/>
          <a:stretch/>
        </p:blipFill>
        <p:spPr>
          <a:xfrm>
            <a:off x="1924050" y="4237240"/>
            <a:ext cx="8343900" cy="1842612"/>
          </a:xfrm>
          <a:prstGeom prst="rect">
            <a:avLst/>
          </a:prstGeom>
        </p:spPr>
      </p:pic>
    </p:spTree>
    <p:extLst>
      <p:ext uri="{BB962C8B-B14F-4D97-AF65-F5344CB8AC3E}">
        <p14:creationId xmlns:p14="http://schemas.microsoft.com/office/powerpoint/2010/main" val="140699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8C543-3AFD-4F77-8126-34BD528D862B}"/>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sp>
        <p:nvSpPr>
          <p:cNvPr id="3" name="内容占位符 2">
            <a:extLst>
              <a:ext uri="{FF2B5EF4-FFF2-40B4-BE49-F238E27FC236}">
                <a16:creationId xmlns:a16="http://schemas.microsoft.com/office/drawing/2014/main" id="{F80D9D82-2F22-4E3B-90AC-A819CDA63B4E}"/>
              </a:ext>
            </a:extLst>
          </p:cNvPr>
          <p:cNvSpPr>
            <a:spLocks noGrp="1"/>
          </p:cNvSpPr>
          <p:nvPr>
            <p:ph idx="1"/>
          </p:nvPr>
        </p:nvSpPr>
        <p:spPr/>
        <p:txBody>
          <a:bodyPr/>
          <a:lstStyle/>
          <a:p>
            <a:r>
              <a:rPr lang="en-US" altLang="zh-CN" dirty="0"/>
              <a:t>Some implications:</a:t>
            </a:r>
          </a:p>
          <a:p>
            <a:pPr lvl="1"/>
            <a:r>
              <a:rPr lang="en-US" altLang="zh-CN" dirty="0"/>
              <a:t>It is essential to have convenience of interaction of people and intermediate results.</a:t>
            </a:r>
          </a:p>
          <a:p>
            <a:pPr lvl="1"/>
            <a:r>
              <a:rPr lang="en-US" altLang="zh-CN" dirty="0"/>
              <a:t>At all stages of data analysis, the outputs need to be matched to the capabilities of the people who use it and want it.</a:t>
            </a:r>
            <a:endParaRPr lang="zh-CN" altLang="en-US" dirty="0"/>
          </a:p>
        </p:txBody>
      </p:sp>
    </p:spTree>
    <p:extLst>
      <p:ext uri="{BB962C8B-B14F-4D97-AF65-F5344CB8AC3E}">
        <p14:creationId xmlns:p14="http://schemas.microsoft.com/office/powerpoint/2010/main" val="331447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721C0-113B-47D5-B1EA-FDABF19E3B27}"/>
              </a:ext>
            </a:extLst>
          </p:cNvPr>
          <p:cNvSpPr>
            <a:spLocks noGrp="1"/>
          </p:cNvSpPr>
          <p:nvPr>
            <p:ph type="title"/>
          </p:nvPr>
        </p:nvSpPr>
        <p:spPr/>
        <p:txBody>
          <a:bodyPr/>
          <a:lstStyle/>
          <a:p>
            <a:r>
              <a:rPr lang="en-US" altLang="zh-CN" dirty="0">
                <a:latin typeface="Bahnschrift Condensed" panose="020B0502040204020203" pitchFamily="34" charset="0"/>
              </a:rPr>
              <a:t>Choosing colors for data Vis</a:t>
            </a:r>
            <a:endParaRPr lang="zh-CN" altLang="en-US" dirty="0">
              <a:latin typeface="Bahnschrift Condensed" panose="020B0502040204020203" pitchFamily="34" charset="0"/>
            </a:endParaRPr>
          </a:p>
        </p:txBody>
      </p:sp>
      <p:sp>
        <p:nvSpPr>
          <p:cNvPr id="3" name="内容占位符 2">
            <a:extLst>
              <a:ext uri="{FF2B5EF4-FFF2-40B4-BE49-F238E27FC236}">
                <a16:creationId xmlns:a16="http://schemas.microsoft.com/office/drawing/2014/main" id="{405340EB-7E15-44CB-A8D3-36FE4B696374}"/>
              </a:ext>
            </a:extLst>
          </p:cNvPr>
          <p:cNvSpPr>
            <a:spLocks noGrp="1"/>
          </p:cNvSpPr>
          <p:nvPr>
            <p:ph idx="1"/>
          </p:nvPr>
        </p:nvSpPr>
        <p:spPr>
          <a:xfrm>
            <a:off x="1251678" y="1999281"/>
            <a:ext cx="10178322" cy="4115770"/>
          </a:xfrm>
        </p:spPr>
        <p:txBody>
          <a:bodyPr>
            <a:noAutofit/>
          </a:bodyPr>
          <a:lstStyle/>
          <a:p>
            <a:r>
              <a:rPr lang="en-US" altLang="zh-CN" dirty="0">
                <a:solidFill>
                  <a:schemeClr val="tx1">
                    <a:lumMod val="75000"/>
                    <a:lumOff val="25000"/>
                  </a:schemeClr>
                </a:solidFill>
              </a:rPr>
              <a:t>Principles of Color Design</a:t>
            </a:r>
          </a:p>
          <a:p>
            <a:pPr lvl="1"/>
            <a:r>
              <a:rPr lang="en-US" altLang="zh-CN" sz="2000" dirty="0">
                <a:solidFill>
                  <a:schemeClr val="tx1">
                    <a:lumMod val="75000"/>
                    <a:lumOff val="25000"/>
                  </a:schemeClr>
                </a:solidFill>
              </a:rPr>
              <a:t>Contrast and Analogy: contrast draws attention, analogy groups</a:t>
            </a:r>
          </a:p>
          <a:p>
            <a:r>
              <a:rPr lang="en-US" altLang="zh-CN" dirty="0">
                <a:solidFill>
                  <a:schemeClr val="tx1">
                    <a:lumMod val="75000"/>
                    <a:lumOff val="25000"/>
                  </a:schemeClr>
                </a:solidFill>
              </a:rPr>
              <a:t>Three dimensions (contrast and analogy can be applied to any of the three color dimensions)</a:t>
            </a:r>
          </a:p>
          <a:p>
            <a:pPr lvl="1"/>
            <a:r>
              <a:rPr lang="en-US" altLang="zh-CN" sz="2000" dirty="0">
                <a:solidFill>
                  <a:schemeClr val="tx1">
                    <a:lumMod val="75000"/>
                    <a:lumOff val="25000"/>
                  </a:schemeClr>
                </a:solidFill>
              </a:rPr>
              <a:t>Hue: color name</a:t>
            </a:r>
          </a:p>
          <a:p>
            <a:pPr lvl="1"/>
            <a:r>
              <a:rPr lang="en-US" altLang="zh-CN" sz="2000" dirty="0">
                <a:solidFill>
                  <a:schemeClr val="tx1">
                    <a:lumMod val="75000"/>
                    <a:lumOff val="25000"/>
                  </a:schemeClr>
                </a:solidFill>
              </a:rPr>
              <a:t>Value: lightness of darkness (</a:t>
            </a:r>
            <a:r>
              <a:rPr lang="zh-CN" altLang="en-US" sz="2000" dirty="0">
                <a:solidFill>
                  <a:schemeClr val="tx1">
                    <a:lumMod val="75000"/>
                    <a:lumOff val="25000"/>
                  </a:schemeClr>
                </a:solidFill>
              </a:rPr>
              <a:t>两种颜色做一个渐变过渡条，条上的颜色就是不同</a:t>
            </a:r>
            <a:r>
              <a:rPr lang="en-US" altLang="zh-CN" sz="2000" dirty="0">
                <a:solidFill>
                  <a:schemeClr val="tx1">
                    <a:lumMod val="75000"/>
                    <a:lumOff val="25000"/>
                  </a:schemeClr>
                </a:solidFill>
              </a:rPr>
              <a:t>value)</a:t>
            </a:r>
          </a:p>
          <a:p>
            <a:pPr lvl="1"/>
            <a:r>
              <a:rPr lang="en-US" altLang="zh-CN" sz="2000" dirty="0">
                <a:solidFill>
                  <a:schemeClr val="tx1">
                    <a:lumMod val="75000"/>
                    <a:lumOff val="25000"/>
                  </a:schemeClr>
                </a:solidFill>
              </a:rPr>
              <a:t>Chroma: describes colorfulness(saturation)</a:t>
            </a:r>
          </a:p>
        </p:txBody>
      </p:sp>
    </p:spTree>
    <p:extLst>
      <p:ext uri="{BB962C8B-B14F-4D97-AF65-F5344CB8AC3E}">
        <p14:creationId xmlns:p14="http://schemas.microsoft.com/office/powerpoint/2010/main" val="238008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93CCC-E65D-4E39-8F62-2CB0C5183655}"/>
              </a:ext>
            </a:extLst>
          </p:cNvPr>
          <p:cNvSpPr>
            <a:spLocks noGrp="1"/>
          </p:cNvSpPr>
          <p:nvPr>
            <p:ph type="title"/>
          </p:nvPr>
        </p:nvSpPr>
        <p:spPr/>
        <p:txBody>
          <a:bodyPr/>
          <a:lstStyle/>
          <a:p>
            <a:r>
              <a:rPr lang="en-US" altLang="zh-CN" dirty="0">
                <a:latin typeface="Bahnschrift Condensed" panose="020B0502040204020203" pitchFamily="34" charset="0"/>
              </a:rPr>
              <a:t>Choosing colors for data Vis</a:t>
            </a:r>
            <a:endParaRPr lang="zh-CN" altLang="en-US" dirty="0"/>
          </a:p>
        </p:txBody>
      </p:sp>
      <p:sp>
        <p:nvSpPr>
          <p:cNvPr id="3" name="内容占位符 2">
            <a:extLst>
              <a:ext uri="{FF2B5EF4-FFF2-40B4-BE49-F238E27FC236}">
                <a16:creationId xmlns:a16="http://schemas.microsoft.com/office/drawing/2014/main" id="{5850567F-BF3D-421C-9710-1B99AD24B075}"/>
              </a:ext>
            </a:extLst>
          </p:cNvPr>
          <p:cNvSpPr>
            <a:spLocks noGrp="1"/>
          </p:cNvSpPr>
          <p:nvPr>
            <p:ph idx="1"/>
          </p:nvPr>
        </p:nvSpPr>
        <p:spPr/>
        <p:txBody>
          <a:bodyPr/>
          <a:lstStyle/>
          <a:p>
            <a:r>
              <a:rPr lang="en-US" altLang="zh-CN" dirty="0">
                <a:solidFill>
                  <a:schemeClr val="tx1">
                    <a:lumMod val="75000"/>
                    <a:lumOff val="25000"/>
                  </a:schemeClr>
                </a:solidFill>
              </a:rPr>
              <a:t>Legibility (</a:t>
            </a:r>
            <a:r>
              <a:rPr lang="zh-CN" altLang="en-US" dirty="0">
                <a:solidFill>
                  <a:schemeClr val="tx1">
                    <a:lumMod val="75000"/>
                    <a:lumOff val="25000"/>
                  </a:schemeClr>
                </a:solidFill>
              </a:rPr>
              <a:t>易辨认性</a:t>
            </a:r>
            <a:r>
              <a:rPr lang="en-US" altLang="zh-CN" dirty="0">
                <a:solidFill>
                  <a:schemeClr val="tx1">
                    <a:lumMod val="75000"/>
                    <a:lumOff val="25000"/>
                  </a:schemeClr>
                </a:solidFill>
              </a:rPr>
              <a:t>)</a:t>
            </a:r>
          </a:p>
          <a:p>
            <a:pPr lvl="1"/>
            <a:r>
              <a:rPr lang="en-US" altLang="zh-CN" sz="2000" dirty="0">
                <a:solidFill>
                  <a:schemeClr val="tx1">
                    <a:lumMod val="75000"/>
                    <a:lumOff val="25000"/>
                  </a:schemeClr>
                </a:solidFill>
              </a:rPr>
              <a:t>Difference in value: the single factor that determines legibility (differences in hue and chroma has no contribution at all).</a:t>
            </a:r>
          </a:p>
          <a:p>
            <a:pPr lvl="1"/>
            <a:r>
              <a:rPr lang="en-US" altLang="zh-CN" sz="2000" dirty="0">
                <a:solidFill>
                  <a:schemeClr val="tx1">
                    <a:lumMod val="75000"/>
                    <a:lumOff val="25000"/>
                  </a:schemeClr>
                </a:solidFill>
              </a:rPr>
              <a:t>Different in value specifies luminance contrast, which is the perceptual stimulus that the human visual system uses to detect edges.</a:t>
            </a:r>
          </a:p>
          <a:p>
            <a:pPr lvl="1"/>
            <a:r>
              <a:rPr lang="en-US" altLang="zh-CN" sz="2000" dirty="0">
                <a:solidFill>
                  <a:schemeClr val="tx1">
                    <a:lumMod val="75000"/>
                    <a:lumOff val="25000"/>
                  </a:schemeClr>
                </a:solidFill>
              </a:rPr>
              <a:t>Variation in luminance can separate overlaid values into layers without causing visual clutter (while contrast in hues does not create this separation).</a:t>
            </a:r>
          </a:p>
          <a:p>
            <a:pPr marL="0" indent="0">
              <a:buNone/>
            </a:pPr>
            <a:endParaRPr lang="zh-CN" altLang="en-US" dirty="0"/>
          </a:p>
        </p:txBody>
      </p:sp>
    </p:spTree>
    <p:extLst>
      <p:ext uri="{BB962C8B-B14F-4D97-AF65-F5344CB8AC3E}">
        <p14:creationId xmlns:p14="http://schemas.microsoft.com/office/powerpoint/2010/main" val="280839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70847-EDD4-4A77-AD72-6A8202CF7D38}"/>
              </a:ext>
            </a:extLst>
          </p:cNvPr>
          <p:cNvSpPr>
            <a:spLocks noGrp="1"/>
          </p:cNvSpPr>
          <p:nvPr>
            <p:ph type="title"/>
          </p:nvPr>
        </p:nvSpPr>
        <p:spPr/>
        <p:txBody>
          <a:bodyPr/>
          <a:lstStyle/>
          <a:p>
            <a:r>
              <a:rPr lang="en-US" altLang="zh-CN" dirty="0">
                <a:latin typeface="Bahnschrift Condensed" panose="020B0502040204020203" pitchFamily="34" charset="0"/>
              </a:rPr>
              <a:t>Choosing colors for data Vis</a:t>
            </a:r>
            <a:endParaRPr lang="zh-CN" altLang="en-US" dirty="0"/>
          </a:p>
        </p:txBody>
      </p:sp>
      <p:sp>
        <p:nvSpPr>
          <p:cNvPr id="3" name="内容占位符 2">
            <a:extLst>
              <a:ext uri="{FF2B5EF4-FFF2-40B4-BE49-F238E27FC236}">
                <a16:creationId xmlns:a16="http://schemas.microsoft.com/office/drawing/2014/main" id="{46272E88-41E8-4DBA-B65D-7C0B9346CFB5}"/>
              </a:ext>
            </a:extLst>
          </p:cNvPr>
          <p:cNvSpPr>
            <a:spLocks noGrp="1"/>
          </p:cNvSpPr>
          <p:nvPr>
            <p:ph idx="1"/>
          </p:nvPr>
        </p:nvSpPr>
        <p:spPr/>
        <p:txBody>
          <a:bodyPr/>
          <a:lstStyle/>
          <a:p>
            <a:r>
              <a:rPr lang="en-US" altLang="zh-CN" dirty="0">
                <a:solidFill>
                  <a:schemeClr val="tx1">
                    <a:lumMod val="75000"/>
                    <a:lumOff val="25000"/>
                  </a:schemeClr>
                </a:solidFill>
              </a:rPr>
              <a:t>Conclusion: guidelines for selecting colors</a:t>
            </a:r>
          </a:p>
          <a:p>
            <a:pPr lvl="1"/>
            <a:r>
              <a:rPr lang="en-US" altLang="zh-CN" dirty="0">
                <a:solidFill>
                  <a:schemeClr val="tx1">
                    <a:lumMod val="75000"/>
                    <a:lumOff val="25000"/>
                  </a:schemeClr>
                </a:solidFill>
              </a:rPr>
              <a:t>Use contrast to highlight</a:t>
            </a:r>
          </a:p>
          <a:p>
            <a:pPr lvl="1"/>
            <a:r>
              <a:rPr lang="en-US" altLang="zh-CN" dirty="0">
                <a:solidFill>
                  <a:schemeClr val="tx1">
                    <a:lumMod val="75000"/>
                    <a:lumOff val="25000"/>
                  </a:schemeClr>
                </a:solidFill>
              </a:rPr>
              <a:t>Analogy to group</a:t>
            </a:r>
          </a:p>
          <a:p>
            <a:pPr lvl="1"/>
            <a:r>
              <a:rPr lang="en-US" altLang="zh-CN" dirty="0">
                <a:solidFill>
                  <a:schemeClr val="tx1">
                    <a:lumMod val="75000"/>
                    <a:lumOff val="25000"/>
                  </a:schemeClr>
                </a:solidFill>
              </a:rPr>
              <a:t>Control value difference for legibility.</a:t>
            </a:r>
          </a:p>
          <a:p>
            <a:pPr lvl="1"/>
            <a:r>
              <a:rPr lang="en-US" altLang="zh-CN" dirty="0">
                <a:solidFill>
                  <a:schemeClr val="tx1">
                    <a:lumMod val="75000"/>
                    <a:lumOff val="25000"/>
                  </a:schemeClr>
                </a:solidFill>
              </a:rPr>
              <a:t>Limiting hue to a palette of two or three colors (minimizes an over-dependence on hue variation, which can cause visual clutter), using hue and chroma variations within these hues to create distinguishably different colors.</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3855177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A7254-D356-4451-8A80-03CBAAA9FA8E}"/>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latin typeface="Bahnschrift Condensed" panose="020B0502040204020203" pitchFamily="34" charset="0"/>
            </a:endParaRPr>
          </a:p>
        </p:txBody>
      </p:sp>
      <p:sp>
        <p:nvSpPr>
          <p:cNvPr id="3" name="内容占位符 2">
            <a:extLst>
              <a:ext uri="{FF2B5EF4-FFF2-40B4-BE49-F238E27FC236}">
                <a16:creationId xmlns:a16="http://schemas.microsoft.com/office/drawing/2014/main" id="{801D5FAD-673B-4C42-A40D-AA645ECE6ED0}"/>
              </a:ext>
            </a:extLst>
          </p:cNvPr>
          <p:cNvSpPr>
            <a:spLocks noGrp="1"/>
          </p:cNvSpPr>
          <p:nvPr>
            <p:ph idx="1"/>
          </p:nvPr>
        </p:nvSpPr>
        <p:spPr>
          <a:xfrm>
            <a:off x="1251679" y="1647825"/>
            <a:ext cx="4621844" cy="4827790"/>
          </a:xfrm>
        </p:spPr>
        <p:txBody>
          <a:bodyPr>
            <a:normAutofit/>
          </a:bodyPr>
          <a:lstStyle/>
          <a:p>
            <a:pPr algn="just"/>
            <a:r>
              <a:rPr lang="en-US" altLang="zh-CN" dirty="0">
                <a:solidFill>
                  <a:schemeClr val="tx1">
                    <a:lumMod val="75000"/>
                    <a:lumOff val="25000"/>
                  </a:schemeClr>
                </a:solidFill>
              </a:rPr>
              <a:t>Use both visual encoding and interaction strategies.</a:t>
            </a:r>
          </a:p>
          <a:p>
            <a:pPr lvl="1" algn="just"/>
            <a:r>
              <a:rPr lang="en-US" altLang="zh-CN" dirty="0">
                <a:solidFill>
                  <a:schemeClr val="tx1">
                    <a:lumMod val="75000"/>
                    <a:lumOff val="25000"/>
                  </a:schemeClr>
                </a:solidFill>
              </a:rPr>
              <a:t>Point shows fertility against population of multiple countries.</a:t>
            </a:r>
          </a:p>
          <a:p>
            <a:pPr lvl="1" algn="just"/>
            <a:r>
              <a:rPr lang="en-US" altLang="zh-CN" dirty="0">
                <a:solidFill>
                  <a:schemeClr val="tx1">
                    <a:lumMod val="75000"/>
                    <a:lumOff val="25000"/>
                  </a:schemeClr>
                </a:solidFill>
              </a:rPr>
              <a:t>Put the mouse on a point shows other hidden points along the time trajectory corresponding to that particular country. </a:t>
            </a:r>
          </a:p>
          <a:p>
            <a:pPr lvl="1" algn="just"/>
            <a:r>
              <a:rPr lang="en-US" altLang="zh-CN" dirty="0">
                <a:solidFill>
                  <a:schemeClr val="tx1">
                    <a:lumMod val="75000"/>
                    <a:lumOff val="25000"/>
                  </a:schemeClr>
                </a:solidFill>
              </a:rPr>
              <a:t>As you draw your mouse along a time trajectory of a particular country, points representing other countries also move to the place according to the time</a:t>
            </a:r>
          </a:p>
        </p:txBody>
      </p:sp>
      <p:pic>
        <p:nvPicPr>
          <p:cNvPr id="5" name="图片 4">
            <a:extLst>
              <a:ext uri="{FF2B5EF4-FFF2-40B4-BE49-F238E27FC236}">
                <a16:creationId xmlns:a16="http://schemas.microsoft.com/office/drawing/2014/main" id="{7450CD8B-E8D4-448E-8EF1-BC0BB5C99722}"/>
              </a:ext>
            </a:extLst>
          </p:cNvPr>
          <p:cNvPicPr>
            <a:picLocks noChangeAspect="1"/>
          </p:cNvPicPr>
          <p:nvPr/>
        </p:nvPicPr>
        <p:blipFill rotWithShape="1">
          <a:blip r:embed="rId2"/>
          <a:srcRect l="7090" t="13930" r="5224" b="21393"/>
          <a:stretch/>
        </p:blipFill>
        <p:spPr>
          <a:xfrm>
            <a:off x="6096000" y="1905000"/>
            <a:ext cx="5509846" cy="3048000"/>
          </a:xfrm>
          <a:prstGeom prst="rect">
            <a:avLst/>
          </a:prstGeom>
        </p:spPr>
      </p:pic>
    </p:spTree>
    <p:extLst>
      <p:ext uri="{BB962C8B-B14F-4D97-AF65-F5344CB8AC3E}">
        <p14:creationId xmlns:p14="http://schemas.microsoft.com/office/powerpoint/2010/main" val="425535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68CEE-9B02-4B81-8250-AF4EB98E1357}"/>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sp>
        <p:nvSpPr>
          <p:cNvPr id="3" name="内容占位符 2">
            <a:extLst>
              <a:ext uri="{FF2B5EF4-FFF2-40B4-BE49-F238E27FC236}">
                <a16:creationId xmlns:a16="http://schemas.microsoft.com/office/drawing/2014/main" id="{5A966936-F3AB-4D59-B246-2246817D0054}"/>
              </a:ext>
            </a:extLst>
          </p:cNvPr>
          <p:cNvSpPr>
            <a:spLocks noGrp="1"/>
          </p:cNvSpPr>
          <p:nvPr>
            <p:ph idx="1"/>
          </p:nvPr>
        </p:nvSpPr>
        <p:spPr>
          <a:xfrm>
            <a:off x="1251678" y="4314824"/>
            <a:ext cx="10178322" cy="2352676"/>
          </a:xfrm>
        </p:spPr>
        <p:txBody>
          <a:bodyPr>
            <a:normAutofit/>
          </a:bodyPr>
          <a:lstStyle/>
          <a:p>
            <a:r>
              <a:rPr lang="en-US" altLang="zh-CN" dirty="0">
                <a:solidFill>
                  <a:schemeClr val="tx1">
                    <a:lumMod val="75000"/>
                    <a:lumOff val="25000"/>
                  </a:schemeClr>
                </a:solidFill>
              </a:rPr>
              <a:t>American map that shows all the airlines: too messy. Make all the lines invisible. Show the airlines from one particular airport once you move the mouse to the city. </a:t>
            </a:r>
          </a:p>
          <a:p>
            <a:pPr lvl="1"/>
            <a:r>
              <a:rPr lang="en-US" altLang="zh-CN" dirty="0">
                <a:solidFill>
                  <a:schemeClr val="tx1">
                    <a:lumMod val="75000"/>
                    <a:lumOff val="25000"/>
                  </a:schemeClr>
                </a:solidFill>
              </a:rPr>
              <a:t>Further, divide the map into regions, points in the same region share the same nearest airport. Thus, once you move the mouse within one region, it shows the airlines corresponding to the airport at the “center” of the region.</a:t>
            </a:r>
          </a:p>
          <a:p>
            <a:pPr lvl="1"/>
            <a:r>
              <a:rPr lang="en-US" altLang="zh-CN" dirty="0">
                <a:solidFill>
                  <a:schemeClr val="tx1">
                    <a:lumMod val="75000"/>
                    <a:lumOff val="25000"/>
                  </a:schemeClr>
                </a:solidFill>
              </a:rPr>
              <a:t>Accelerates the search time</a:t>
            </a:r>
            <a:endParaRPr lang="zh-CN" altLang="en-US" dirty="0">
              <a:solidFill>
                <a:schemeClr val="tx1">
                  <a:lumMod val="75000"/>
                  <a:lumOff val="25000"/>
                </a:schemeClr>
              </a:solidFill>
            </a:endParaRPr>
          </a:p>
        </p:txBody>
      </p:sp>
      <p:pic>
        <p:nvPicPr>
          <p:cNvPr id="5" name="图片 4">
            <a:extLst>
              <a:ext uri="{FF2B5EF4-FFF2-40B4-BE49-F238E27FC236}">
                <a16:creationId xmlns:a16="http://schemas.microsoft.com/office/drawing/2014/main" id="{09A6DCA7-8EE2-44F6-B24E-59C876D080AA}"/>
              </a:ext>
            </a:extLst>
          </p:cNvPr>
          <p:cNvPicPr>
            <a:picLocks noChangeAspect="1"/>
          </p:cNvPicPr>
          <p:nvPr/>
        </p:nvPicPr>
        <p:blipFill rotWithShape="1">
          <a:blip r:embed="rId2"/>
          <a:srcRect l="6904" t="14881" r="9548" b="20167"/>
          <a:stretch/>
        </p:blipFill>
        <p:spPr>
          <a:xfrm>
            <a:off x="1501411" y="1504950"/>
            <a:ext cx="4378108" cy="2552700"/>
          </a:xfrm>
          <a:prstGeom prst="rect">
            <a:avLst/>
          </a:prstGeom>
        </p:spPr>
      </p:pic>
      <p:pic>
        <p:nvPicPr>
          <p:cNvPr id="7" name="图片 6">
            <a:extLst>
              <a:ext uri="{FF2B5EF4-FFF2-40B4-BE49-F238E27FC236}">
                <a16:creationId xmlns:a16="http://schemas.microsoft.com/office/drawing/2014/main" id="{2495488F-09B4-47F1-9E78-E5D46D0B9261}"/>
              </a:ext>
            </a:extLst>
          </p:cNvPr>
          <p:cNvPicPr>
            <a:picLocks noChangeAspect="1"/>
          </p:cNvPicPr>
          <p:nvPr/>
        </p:nvPicPr>
        <p:blipFill rotWithShape="1">
          <a:blip r:embed="rId3"/>
          <a:srcRect l="6100" t="13826" r="6842" b="20811"/>
          <a:stretch/>
        </p:blipFill>
        <p:spPr>
          <a:xfrm>
            <a:off x="6524625" y="1504949"/>
            <a:ext cx="4533276" cy="2552699"/>
          </a:xfrm>
          <a:prstGeom prst="rect">
            <a:avLst/>
          </a:prstGeom>
        </p:spPr>
      </p:pic>
    </p:spTree>
    <p:extLst>
      <p:ext uri="{BB962C8B-B14F-4D97-AF65-F5344CB8AC3E}">
        <p14:creationId xmlns:p14="http://schemas.microsoft.com/office/powerpoint/2010/main" val="389643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B599C-C556-42A1-BAE6-6D987727CF2A}"/>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sp>
        <p:nvSpPr>
          <p:cNvPr id="3" name="内容占位符 2">
            <a:extLst>
              <a:ext uri="{FF2B5EF4-FFF2-40B4-BE49-F238E27FC236}">
                <a16:creationId xmlns:a16="http://schemas.microsoft.com/office/drawing/2014/main" id="{3EDF925F-95E1-471A-AF03-E90F407F0322}"/>
              </a:ext>
            </a:extLst>
          </p:cNvPr>
          <p:cNvSpPr>
            <a:spLocks noGrp="1"/>
          </p:cNvSpPr>
          <p:nvPr>
            <p:ph idx="1"/>
          </p:nvPr>
        </p:nvSpPr>
        <p:spPr>
          <a:xfrm>
            <a:off x="1251678" y="2286001"/>
            <a:ext cx="4044222" cy="3593591"/>
          </a:xfrm>
        </p:spPr>
        <p:txBody>
          <a:bodyPr/>
          <a:lstStyle/>
          <a:p>
            <a:pPr algn="just"/>
            <a:r>
              <a:rPr lang="en-US" altLang="zh-CN" dirty="0">
                <a:solidFill>
                  <a:schemeClr val="tx1">
                    <a:lumMod val="75000"/>
                    <a:lumOff val="25000"/>
                  </a:schemeClr>
                </a:solidFill>
              </a:rPr>
              <a:t>US Airline On-Time Performance.</a:t>
            </a:r>
          </a:p>
          <a:p>
            <a:pPr lvl="1" algn="just"/>
            <a:r>
              <a:rPr lang="en-US" altLang="zh-CN" dirty="0">
                <a:solidFill>
                  <a:schemeClr val="tx1">
                    <a:lumMod val="75000"/>
                    <a:lumOff val="25000"/>
                  </a:schemeClr>
                </a:solidFill>
              </a:rPr>
              <a:t>Three histograms showing arrival delay, local departure time and flight distance.</a:t>
            </a:r>
          </a:p>
          <a:p>
            <a:pPr lvl="1" algn="just"/>
            <a:r>
              <a:rPr lang="en-US" altLang="zh-CN" dirty="0">
                <a:solidFill>
                  <a:schemeClr val="tx1">
                    <a:lumMod val="75000"/>
                    <a:lumOff val="25000"/>
                  </a:schemeClr>
                </a:solidFill>
              </a:rPr>
              <a:t>Select a particular sub-region in the first histogram and see the distribution of departure time as well flight distance subject to “delay interval” specified.</a:t>
            </a:r>
            <a:endParaRPr lang="zh-CN" altLang="en-US" dirty="0">
              <a:solidFill>
                <a:schemeClr val="tx1">
                  <a:lumMod val="75000"/>
                  <a:lumOff val="25000"/>
                </a:schemeClr>
              </a:solidFill>
            </a:endParaRPr>
          </a:p>
        </p:txBody>
      </p:sp>
      <p:pic>
        <p:nvPicPr>
          <p:cNvPr id="5" name="图片 4">
            <a:extLst>
              <a:ext uri="{FF2B5EF4-FFF2-40B4-BE49-F238E27FC236}">
                <a16:creationId xmlns:a16="http://schemas.microsoft.com/office/drawing/2014/main" id="{CCE532C6-64EA-446E-8420-7925F88C6421}"/>
              </a:ext>
            </a:extLst>
          </p:cNvPr>
          <p:cNvPicPr>
            <a:picLocks noChangeAspect="1"/>
          </p:cNvPicPr>
          <p:nvPr/>
        </p:nvPicPr>
        <p:blipFill rotWithShape="1">
          <a:blip r:embed="rId2"/>
          <a:srcRect l="18556" t="15192" r="19268" b="16662"/>
          <a:stretch/>
        </p:blipFill>
        <p:spPr>
          <a:xfrm>
            <a:off x="5753100" y="1498093"/>
            <a:ext cx="5732684" cy="4712207"/>
          </a:xfrm>
          <a:prstGeom prst="rect">
            <a:avLst/>
          </a:prstGeom>
        </p:spPr>
      </p:pic>
    </p:spTree>
    <p:extLst>
      <p:ext uri="{BB962C8B-B14F-4D97-AF65-F5344CB8AC3E}">
        <p14:creationId xmlns:p14="http://schemas.microsoft.com/office/powerpoint/2010/main" val="375729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3BA4F-5489-4342-8A60-1B0B360F3DA6}"/>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pic>
        <p:nvPicPr>
          <p:cNvPr id="5" name="内容占位符 4">
            <a:extLst>
              <a:ext uri="{FF2B5EF4-FFF2-40B4-BE49-F238E27FC236}">
                <a16:creationId xmlns:a16="http://schemas.microsoft.com/office/drawing/2014/main" id="{6B225756-AB43-44D1-87BD-7D18D77299EA}"/>
              </a:ext>
            </a:extLst>
          </p:cNvPr>
          <p:cNvPicPr>
            <a:picLocks noGrp="1" noChangeAspect="1"/>
          </p:cNvPicPr>
          <p:nvPr>
            <p:ph idx="1"/>
          </p:nvPr>
        </p:nvPicPr>
        <p:blipFill rotWithShape="1">
          <a:blip r:embed="rId2"/>
          <a:srcRect l="-1" t="14799" r="15348" b="12788"/>
          <a:stretch/>
        </p:blipFill>
        <p:spPr>
          <a:xfrm>
            <a:off x="1806939" y="1603358"/>
            <a:ext cx="7594236" cy="4872257"/>
          </a:xfrm>
        </p:spPr>
      </p:pic>
    </p:spTree>
    <p:extLst>
      <p:ext uri="{BB962C8B-B14F-4D97-AF65-F5344CB8AC3E}">
        <p14:creationId xmlns:p14="http://schemas.microsoft.com/office/powerpoint/2010/main" val="336382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C6BAD-3BBE-4545-AFE5-BEF1656669F3}"/>
              </a:ext>
            </a:extLst>
          </p:cNvPr>
          <p:cNvSpPr>
            <a:spLocks noGrp="1"/>
          </p:cNvSpPr>
          <p:nvPr>
            <p:ph type="title"/>
          </p:nvPr>
        </p:nvSpPr>
        <p:spPr/>
        <p:txBody>
          <a:bodyPr/>
          <a:lstStyle/>
          <a:p>
            <a:r>
              <a:rPr lang="en-US" altLang="zh-CN" dirty="0">
                <a:latin typeface="Bahnschrift Condensed" panose="020B0502040204020203" pitchFamily="34" charset="0"/>
              </a:rPr>
              <a:t>Constructing Charts</a:t>
            </a:r>
            <a:r>
              <a:rPr lang="zh-CN" altLang="en-US" dirty="0">
                <a:latin typeface="Bahnschrift Condensed" panose="020B0502040204020203" pitchFamily="34" charset="0"/>
              </a:rPr>
              <a:t> </a:t>
            </a:r>
            <a:r>
              <a:rPr lang="en-US" altLang="zh-CN" dirty="0">
                <a:latin typeface="Bahnschrift Condensed" panose="020B0502040204020203" pitchFamily="34" charset="0"/>
              </a:rPr>
              <a:t>and</a:t>
            </a:r>
            <a:r>
              <a:rPr lang="zh-CN" altLang="en-US" dirty="0">
                <a:latin typeface="Bahnschrift Condensed" panose="020B0502040204020203" pitchFamily="34" charset="0"/>
              </a:rPr>
              <a:t> </a:t>
            </a:r>
            <a:r>
              <a:rPr lang="en-US" altLang="zh-CN" dirty="0">
                <a:latin typeface="Bahnschrift Condensed" panose="020B0502040204020203" pitchFamily="34" charset="0"/>
              </a:rPr>
              <a:t>graphs</a:t>
            </a:r>
            <a:endParaRPr lang="zh-CN" altLang="en-US" dirty="0"/>
          </a:p>
        </p:txBody>
      </p:sp>
      <p:sp>
        <p:nvSpPr>
          <p:cNvPr id="3" name="内容占位符 2">
            <a:extLst>
              <a:ext uri="{FF2B5EF4-FFF2-40B4-BE49-F238E27FC236}">
                <a16:creationId xmlns:a16="http://schemas.microsoft.com/office/drawing/2014/main" id="{BDABA5CA-7334-4C39-BC41-2F166F1CF1DF}"/>
              </a:ext>
            </a:extLst>
          </p:cNvPr>
          <p:cNvSpPr>
            <a:spLocks noGrp="1"/>
          </p:cNvSpPr>
          <p:nvPr>
            <p:ph idx="1"/>
          </p:nvPr>
        </p:nvSpPr>
        <p:spPr>
          <a:xfrm>
            <a:off x="1251678" y="1457326"/>
            <a:ext cx="10178322" cy="3593591"/>
          </a:xfrm>
        </p:spPr>
        <p:txBody>
          <a:bodyPr/>
          <a:lstStyle/>
          <a:p>
            <a:r>
              <a:rPr lang="en-US" altLang="zh-CN" dirty="0"/>
              <a:t>Increase 50% of diagnosing accuracy by making judicious choices (use 2D to represent 3D, change the color scheme) of how the data </a:t>
            </a:r>
            <a:r>
              <a:rPr lang="en-US" altLang="zh-CN" dirty="0" err="1"/>
              <a:t>gonna</a:t>
            </a:r>
            <a:r>
              <a:rPr lang="en-US" altLang="zh-CN" dirty="0"/>
              <a:t> to be visual encoded.</a:t>
            </a:r>
            <a:endParaRPr lang="zh-CN" altLang="en-US" dirty="0"/>
          </a:p>
        </p:txBody>
      </p:sp>
      <p:pic>
        <p:nvPicPr>
          <p:cNvPr id="5" name="图片 4">
            <a:extLst>
              <a:ext uri="{FF2B5EF4-FFF2-40B4-BE49-F238E27FC236}">
                <a16:creationId xmlns:a16="http://schemas.microsoft.com/office/drawing/2014/main" id="{63091FCE-CC35-4618-8D11-BF3D5EB0CBBE}"/>
              </a:ext>
            </a:extLst>
          </p:cNvPr>
          <p:cNvPicPr>
            <a:picLocks noChangeAspect="1"/>
          </p:cNvPicPr>
          <p:nvPr/>
        </p:nvPicPr>
        <p:blipFill rotWithShape="1">
          <a:blip r:embed="rId2"/>
          <a:srcRect l="10208" t="14266" r="10416" b="14266"/>
          <a:stretch/>
        </p:blipFill>
        <p:spPr>
          <a:xfrm>
            <a:off x="2905125" y="2326975"/>
            <a:ext cx="6143625" cy="4148640"/>
          </a:xfrm>
          <a:prstGeom prst="rect">
            <a:avLst/>
          </a:prstGeom>
        </p:spPr>
      </p:pic>
    </p:spTree>
    <p:extLst>
      <p:ext uri="{BB962C8B-B14F-4D97-AF65-F5344CB8AC3E}">
        <p14:creationId xmlns:p14="http://schemas.microsoft.com/office/powerpoint/2010/main" val="255083222"/>
      </p:ext>
    </p:extLst>
  </p:cSld>
  <p:clrMapOvr>
    <a:masterClrMapping/>
  </p:clrMapOvr>
</p:sld>
</file>

<file path=ppt/theme/theme1.xml><?xml version="1.0" encoding="utf-8"?>
<a:theme xmlns:a="http://schemas.openxmlformats.org/drawingml/2006/main" name="徽章">
  <a:themeElements>
    <a:clrScheme name="徽章">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徽章</Template>
  <TotalTime>310</TotalTime>
  <Words>604</Words>
  <Application>Microsoft Office PowerPoint</Application>
  <PresentationFormat>宽屏</PresentationFormat>
  <Paragraphs>50</Paragraphs>
  <Slides>12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Arial</vt:lpstr>
      <vt:lpstr>Bahnschrift Condensed</vt:lpstr>
      <vt:lpstr>Gill Sans MT</vt:lpstr>
      <vt:lpstr>Impact</vt:lpstr>
      <vt:lpstr>徽章</vt:lpstr>
      <vt:lpstr>CS 4460 Info Vis Readings</vt:lpstr>
      <vt:lpstr>Choosing colors for data Vis</vt:lpstr>
      <vt:lpstr>Choosing colors for data Vis</vt:lpstr>
      <vt:lpstr>Choosing colors for data Vis</vt:lpstr>
      <vt:lpstr>Constructing Charts and graphs</vt:lpstr>
      <vt:lpstr>Constructing Charts and graphs</vt:lpstr>
      <vt:lpstr>Constructing Charts and graphs</vt:lpstr>
      <vt:lpstr>Constructing Charts and graphs</vt:lpstr>
      <vt:lpstr>Constructing Charts and graphs</vt:lpstr>
      <vt:lpstr>Constructing Charts and graphs</vt:lpstr>
      <vt:lpstr>Constructing Charts and graphs</vt:lpstr>
      <vt:lpstr>Constructing Charts and graphs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4460 Info Vis Readings</dc:title>
  <dc:creator>YS CHANG</dc:creator>
  <cp:lastModifiedBy>YS CHANG</cp:lastModifiedBy>
  <cp:revision>10</cp:revision>
  <dcterms:created xsi:type="dcterms:W3CDTF">2019-01-12T01:17:39Z</dcterms:created>
  <dcterms:modified xsi:type="dcterms:W3CDTF">2019-02-01T01:14:57Z</dcterms:modified>
</cp:coreProperties>
</file>